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72" r:id="rId3"/>
    <p:sldId id="257" r:id="rId4"/>
    <p:sldId id="258" r:id="rId5"/>
    <p:sldId id="273" r:id="rId6"/>
    <p:sldId id="266" r:id="rId7"/>
    <p:sldId id="274" r:id="rId8"/>
    <p:sldId id="275" r:id="rId9"/>
    <p:sldId id="267" r:id="rId10"/>
    <p:sldId id="276" r:id="rId11"/>
    <p:sldId id="269" r:id="rId12"/>
    <p:sldId id="270" r:id="rId13"/>
    <p:sldId id="271" r:id="rId14"/>
    <p:sldId id="265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F68FA1-4469-472D-AB3D-AC1E3E35D628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B26979-5C81-4CB4-82ED-647B642791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510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B26979-5C81-4CB4-82ED-647B642791C0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8152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B26979-5C81-4CB4-82ED-647B642791C0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320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315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7902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304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0504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2176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1884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5528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9967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0546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0955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6696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F56DA-C1F9-4AC5-87A8-B55E34AA2CD5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9334B-E807-45CE-B258-1FA06C163E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0271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2.png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826"/>
            <a:ext cx="12192000" cy="6872825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3A24C834-B741-4195-B095-CF0589AF7461}"/>
              </a:ext>
            </a:extLst>
          </p:cNvPr>
          <p:cNvSpPr/>
          <p:nvPr/>
        </p:nvSpPr>
        <p:spPr>
          <a:xfrm>
            <a:off x="-2" y="-14827"/>
            <a:ext cx="12192001" cy="6872825"/>
          </a:xfrm>
          <a:prstGeom prst="rect">
            <a:avLst/>
          </a:prstGeom>
          <a:solidFill>
            <a:srgbClr val="60709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0" y="149824"/>
            <a:ext cx="1219200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МИНИСТЕРСТВО ОБРАЗОВАНИЯ РЕСПУБЛИКИ БЕЛАРУСЬ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Учреждения образования 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«БЕЛОРУССКИЙ ГОСУДАРСТВЕННЫЙ ТЕХНОЛОГИЧЕСКИЙ УНИВЕРСИТЕТ»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Факультет информационных технологий</a:t>
            </a:r>
            <a:b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Кафедра информационных систем и технологий</a:t>
            </a: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Специальность 1-</a:t>
            </a:r>
            <a:r>
              <a:rPr lang="en-US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40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0</a:t>
            </a:r>
            <a:r>
              <a:rPr lang="en-US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0</a:t>
            </a:r>
            <a:r>
              <a:rPr lang="en-US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«</a:t>
            </a: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Информационные системы и технологии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»</a:t>
            </a: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ru-RU" sz="16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flipH="1">
            <a:off x="2" y="2390324"/>
            <a:ext cx="12191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</a:t>
            </a: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ы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й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itchFamily="2" charset="-52"/>
              </a:rPr>
              <a:t> 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проект</a:t>
            </a:r>
            <a:endParaRPr lang="ru-RU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 flipH="1">
            <a:off x="134811" y="3207729"/>
            <a:ext cx="121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ru-RU" sz="2800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для букмекерских ставок на футбольные события</a:t>
            </a:r>
            <a:endParaRPr lang="ru-R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430823" y="5439989"/>
            <a:ext cx="83341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Дипломник: 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Гой Максим Антонович</a:t>
            </a:r>
            <a:endParaRPr lang="ru-RU" sz="16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Руководитель: ассистент Комарова Елизавета Ивановна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5382501" y="6444734"/>
            <a:ext cx="12234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Минск 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2023</a:t>
            </a:r>
            <a:endParaRPr lang="ru-RU" sz="16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52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2" name="Объект 11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883" y="1825625"/>
            <a:ext cx="8808234" cy="4351338"/>
          </a:xfr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6458" y="153863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39430" y="369249"/>
            <a:ext cx="842730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Блок-схема алгоритма подтверждения ставки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550435" y="3313248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2008555" y="3313249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22" y="1103512"/>
            <a:ext cx="10422555" cy="514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329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6458" y="153863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39430" y="369249"/>
            <a:ext cx="435087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Демонстрация проекта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550435" y="3313248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2008555" y="3313249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video_2023-06-12_14-08-3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7708" y="984802"/>
            <a:ext cx="9307985" cy="523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0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6458" y="153863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39430" y="369249"/>
            <a:ext cx="688201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Таблица экономических показателей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550435" y="3313248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2008555" y="3313249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681964"/>
              </p:ext>
            </p:extLst>
          </p:nvPr>
        </p:nvGraphicFramePr>
        <p:xfrm>
          <a:off x="2105025" y="1257375"/>
          <a:ext cx="7981950" cy="46596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282452">
                  <a:extLst>
                    <a:ext uri="{9D8B030D-6E8A-4147-A177-3AD203B41FA5}">
                      <a16:colId xmlns:a16="http://schemas.microsoft.com/office/drawing/2014/main" val="557272881"/>
                    </a:ext>
                  </a:extLst>
                </a:gridCol>
                <a:gridCol w="2699498">
                  <a:extLst>
                    <a:ext uri="{9D8B030D-6E8A-4147-A177-3AD203B41FA5}">
                      <a16:colId xmlns:a16="http://schemas.microsoft.com/office/drawing/2014/main" val="1521903410"/>
                    </a:ext>
                  </a:extLst>
                </a:gridCol>
              </a:tblGrid>
              <a:tr h="33173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Наименование показателя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Значение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2660445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Время разработки, ч.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393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7291574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Количество разработчиков, чел.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1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60128973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Основная заработная плата, руб.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3898,56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43914167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Дополнительная заработная плата, руб.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584,78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52131517"/>
                  </a:ext>
                </a:extLst>
              </a:tr>
              <a:tr h="678821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Отчисления в Фонд социальной защиты населения и БРУСП «Белгосстрах», %, руб.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1524,34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48736952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Отчисления в БРУСП «Белгосстрах», руб.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26,90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51858895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Прочие прямые затраты, руб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805,20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04380069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Накладные расходы, руб.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685800" algn="l"/>
                          <a:tab pos="1036320" algn="ctr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1949,28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57110695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Полная себестоимость, руб.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8789,06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47640697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Чистая прибыль, руб.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2636,72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7200857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Уровень рентабельности, </a:t>
                      </a:r>
                      <a:r>
                        <a:rPr lang="en-US" sz="1400">
                          <a:effectLst/>
                        </a:rPr>
                        <a:t>%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30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44279983"/>
                  </a:ext>
                </a:extLst>
              </a:tr>
              <a:tr h="3317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ru-RU" sz="1400">
                          <a:effectLst/>
                        </a:rPr>
                        <a:t>Цена реализации, руб.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11425,78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53384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636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6458" y="153863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39430" y="369249"/>
            <a:ext cx="236635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Заключение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550435" y="3313248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2008555" y="3313249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1943100" y="1257375"/>
            <a:ext cx="856141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 smtClean="0">
                <a:ea typeface="Lato" panose="020F0502020204030203" pitchFamily="34" charset="0"/>
                <a:cs typeface="Lato" panose="020F0502020204030203" pitchFamily="34" charset="0"/>
              </a:rPr>
              <a:t>Для достижения поставленных целей были решены задачи: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 smtClean="0">
                <a:ea typeface="Lato" panose="020F0502020204030203" pitchFamily="34" charset="0"/>
                <a:cs typeface="Lato" panose="020F0502020204030203" pitchFamily="34" charset="0"/>
              </a:rPr>
              <a:t>произведен обзор и анализ аналогов;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 smtClean="0">
                <a:ea typeface="Lato" panose="020F0502020204030203" pitchFamily="34" charset="0"/>
                <a:cs typeface="Lato" panose="020F0502020204030203" pitchFamily="34" charset="0"/>
              </a:rPr>
              <a:t>подобраны нужные технологии и инструменты;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 smtClean="0">
                <a:ea typeface="Lato" panose="020F0502020204030203" pitchFamily="34" charset="0"/>
                <a:cs typeface="Lato" panose="020F0502020204030203" pitchFamily="34" charset="0"/>
              </a:rPr>
              <a:t>спроектированы схемы архитектуры приложения, базы данных и диаграмма вариантов использования;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 smtClean="0">
                <a:ea typeface="Lato" panose="020F0502020204030203" pitchFamily="34" charset="0"/>
                <a:cs typeface="Lato" panose="020F0502020204030203" pitchFamily="34" charset="0"/>
              </a:rPr>
              <a:t>разработана клиентская и серверная части приложения</a:t>
            </a:r>
            <a:r>
              <a:rPr lang="en-US" dirty="0" smtClean="0">
                <a:latin typeface="Lato" panose="020F0502020204030203"/>
                <a:ea typeface="Lato" panose="020F0502020204030203" pitchFamily="34" charset="0"/>
                <a:cs typeface="Lato" panose="020F0502020204030203" pitchFamily="34" charset="0"/>
              </a:rPr>
              <a:t>;</a:t>
            </a:r>
            <a:endParaRPr lang="ru-RU" dirty="0" smtClean="0"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 smtClean="0">
                <a:ea typeface="Lato" panose="020F0502020204030203" pitchFamily="34" charset="0"/>
                <a:cs typeface="Lato" panose="020F0502020204030203" pitchFamily="34" charset="0"/>
              </a:rPr>
              <a:t>протестированы все функции приложения;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 smtClean="0">
                <a:ea typeface="Lato" panose="020F0502020204030203" pitchFamily="34" charset="0"/>
                <a:cs typeface="Lato" panose="020F0502020204030203" pitchFamily="34" charset="0"/>
              </a:rPr>
              <a:t>написано руководство пользователя</a:t>
            </a:r>
            <a:r>
              <a:rPr lang="en-US" dirty="0" smtClean="0">
                <a:latin typeface="Lato" panose="020F0502020204030203"/>
                <a:ea typeface="Lato" panose="020F0502020204030203" pitchFamily="34" charset="0"/>
                <a:cs typeface="Lato" panose="020F0502020204030203" pitchFamily="34" charset="0"/>
              </a:rPr>
              <a:t>;</a:t>
            </a:r>
            <a:endParaRPr lang="ru-RU" dirty="0" smtClean="0"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 smtClean="0">
                <a:ea typeface="Lato" panose="020F0502020204030203" pitchFamily="34" charset="0"/>
                <a:cs typeface="Lato" panose="020F0502020204030203" pitchFamily="34" charset="0"/>
              </a:rPr>
              <a:t>рассчитаны экономические показатели проекта.</a:t>
            </a:r>
            <a:endParaRPr lang="ru-RU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1232683" y="4185478"/>
            <a:ext cx="97695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В ходе выполнения дипломного проекта </a:t>
            </a:r>
            <a:r>
              <a:rPr lang="ru-RU" sz="2000" dirty="0"/>
              <a:t>была полностью достигнута поставленная цель по разработке программного средства и создан проект для ставок на футбольные события. Были учтены все требования, а задачи дипломного проекта выполнены в полном объеме.</a:t>
            </a:r>
            <a:endParaRPr lang="ru-RU" sz="2000" dirty="0" smtClean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74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826"/>
            <a:ext cx="12192000" cy="6872825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A24C834-B741-4195-B095-CF0589AF7461}"/>
              </a:ext>
            </a:extLst>
          </p:cNvPr>
          <p:cNvSpPr/>
          <p:nvPr/>
        </p:nvSpPr>
        <p:spPr>
          <a:xfrm>
            <a:off x="-1" y="-14826"/>
            <a:ext cx="12192001" cy="6872826"/>
          </a:xfrm>
          <a:prstGeom prst="rect">
            <a:avLst/>
          </a:prstGeom>
          <a:solidFill>
            <a:srgbClr val="60709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Заголовок 1"/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/>
            </a:r>
            <a:br>
              <a:rPr lang="ru-RU" smtClean="0"/>
            </a:br>
            <a:r>
              <a:rPr lang="ru-RU" smtClean="0"/>
              <a:t> </a:t>
            </a:r>
            <a:endParaRPr lang="ru-RU" dirty="0"/>
          </a:p>
        </p:txBody>
      </p:sp>
      <p:sp>
        <p:nvSpPr>
          <p:cNvPr id="17" name="TextBox 16"/>
          <p:cNvSpPr txBox="1"/>
          <p:nvPr/>
        </p:nvSpPr>
        <p:spPr>
          <a:xfrm flipH="1">
            <a:off x="0" y="149824"/>
            <a:ext cx="1219200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МИНИСТЕРСТВО ОБРАЗОВАНИЯ РЕСПУБЛИКИ БЕЛАРУСЬ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Учреждения образования  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«БЕЛОРУССКИЙ ГОСУДАРСТВЕННЫЙ ТЕХНОЛОГИЧЕСКИЙ УНИВЕРСИТЕТ»</a:t>
            </a:r>
          </a:p>
          <a:p>
            <a:pPr algn="ctr"/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Факультет информационных технологий</a:t>
            </a:r>
            <a:b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Кафедра информационных систем и технологий</a:t>
            </a:r>
          </a:p>
          <a:p>
            <a:pPr algn="ctr"/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Специальность 1-</a:t>
            </a:r>
            <a:r>
              <a:rPr lang="en-US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40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0</a:t>
            </a:r>
            <a:r>
              <a:rPr lang="en-US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0</a:t>
            </a:r>
            <a:r>
              <a:rPr lang="en-US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</a:t>
            </a: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 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«</a:t>
            </a: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Информационные системы и технологии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»</a:t>
            </a:r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endParaRPr lang="ru-RU" sz="16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2" y="2390324"/>
            <a:ext cx="121919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</a:t>
            </a:r>
            <a:r>
              <a:rPr lang="ru-R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ы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й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itchFamily="2" charset="-52"/>
              </a:rPr>
              <a:t> </a:t>
            </a:r>
            <a:r>
              <a:rPr lang="ru-RU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проект</a:t>
            </a:r>
            <a:endParaRPr lang="ru-RU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flipH="1">
            <a:off x="134811" y="3207729"/>
            <a:ext cx="12192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ru-RU" sz="2800" dirty="0" smtClean="0">
                <a:solidFill>
                  <a:schemeClr val="bg1"/>
                </a:solidFill>
                <a:latin typeface="Times New Roman" panose="02020603050405020304" pitchFamily="18" charset="0"/>
              </a:rPr>
              <a:t>для букмекерских ставок на футбольные события</a:t>
            </a:r>
            <a:endParaRPr lang="ru-R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430823" y="5439989"/>
            <a:ext cx="833410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Дипломник: 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Гой Максим Антонович</a:t>
            </a:r>
            <a:endParaRPr lang="ru-RU" sz="16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Руководитель: ассистент Комарова Елизавета Ивановна</a:t>
            </a:r>
          </a:p>
        </p:txBody>
      </p:sp>
      <p:sp>
        <p:nvSpPr>
          <p:cNvPr id="21" name="Прямоугольник 20"/>
          <p:cNvSpPr/>
          <p:nvPr/>
        </p:nvSpPr>
        <p:spPr>
          <a:xfrm>
            <a:off x="5382501" y="6444734"/>
            <a:ext cx="12234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Минск </a:t>
            </a:r>
            <a:r>
              <a:rPr lang="ru-RU" sz="1600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2023</a:t>
            </a:r>
            <a:endParaRPr lang="ru-RU" sz="16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004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00757" y="153865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539430" y="369249"/>
            <a:ext cx="166423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Аналоги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1900974" y="3313251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644733" y="3313252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/>
          <p:cNvPicPr/>
          <p:nvPr/>
        </p:nvPicPr>
        <p:blipFill>
          <a:blip r:embed="rId3"/>
          <a:stretch>
            <a:fillRect/>
          </a:stretch>
        </p:blipFill>
        <p:spPr>
          <a:xfrm>
            <a:off x="1007745" y="1277939"/>
            <a:ext cx="4824681" cy="2322512"/>
          </a:xfrm>
          <a:prstGeom prst="rect">
            <a:avLst/>
          </a:prstGeom>
        </p:spPr>
      </p:pic>
      <p:pic>
        <p:nvPicPr>
          <p:cNvPr id="14" name="Рисунок 13"/>
          <p:cNvPicPr/>
          <p:nvPr/>
        </p:nvPicPr>
        <p:blipFill>
          <a:blip r:embed="rId4"/>
          <a:stretch>
            <a:fillRect/>
          </a:stretch>
        </p:blipFill>
        <p:spPr>
          <a:xfrm>
            <a:off x="6372854" y="1872061"/>
            <a:ext cx="5124417" cy="25233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Рисунок 14"/>
          <p:cNvPicPr/>
          <p:nvPr/>
        </p:nvPicPr>
        <p:blipFill>
          <a:blip r:embed="rId5"/>
          <a:stretch>
            <a:fillRect/>
          </a:stretch>
        </p:blipFill>
        <p:spPr>
          <a:xfrm>
            <a:off x="1279770" y="3914837"/>
            <a:ext cx="4816229" cy="247491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42945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00757" y="153865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39430" y="369249"/>
            <a:ext cx="276870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Цели и задачи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028" name="Picture 4" descr="https://top-fon.com/uploads/posts/2023-02/1675217466_top-fon-com-p-fon-dlya-prezentatsii-tsel-12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0" y="1215575"/>
            <a:ext cx="2671833" cy="200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top-fon.com/uploads/posts/2023-02/1675217541_top-fon-com-p-fon-dlya-prezentatsii-tsel-16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619" y="3737828"/>
            <a:ext cx="2741657" cy="202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3549936" y="2048560"/>
            <a:ext cx="7918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Цель дипломного проекта: </a:t>
            </a:r>
            <a:r>
              <a:rPr lang="ru-RU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разработать веб-приложение </a:t>
            </a:r>
            <a:r>
              <a:rPr lang="ru-RU" dirty="0" smtClean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для букмекерских ставок на футбольные события. </a:t>
            </a:r>
            <a:endParaRPr lang="ru-RU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46292" y="3059470"/>
            <a:ext cx="8334102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Функционально должны быть выполнены следующие задачи: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/>
              <a:t>регистрация</a:t>
            </a:r>
            <a:r>
              <a:rPr lang="en-US" dirty="0"/>
              <a:t> и </a:t>
            </a:r>
            <a:r>
              <a:rPr lang="en-US" dirty="0" err="1"/>
              <a:t>авторизация</a:t>
            </a:r>
            <a:r>
              <a:rPr lang="en-US" dirty="0"/>
              <a:t> </a:t>
            </a:r>
            <a:r>
              <a:rPr lang="en-US" dirty="0" err="1"/>
              <a:t>пользователя</a:t>
            </a:r>
            <a:r>
              <a:rPr lang="en-US" dirty="0"/>
              <a:t>;</a:t>
            </a:r>
            <a:endParaRPr lang="ru-RU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поддержка ролей администратора, букмекера и пользователя;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создание, удаление и изменения регионов, чемпионатов и команд;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создание и удаление матчей;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изменение роли пользователя;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возможность для букмекера добавлять исходы на матч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возможность для букмекера изменять коэффициенты на матч;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возможность для пользователя ставить на футбольные события;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возможность для пользователя пополнять игровой счет и выводить средства;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возможность для пользователя просматривать историю ставок;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dirty="0"/>
              <a:t>возможность для пользователя просматривать историю счета.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1900974" y="3313251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644733" y="3313252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6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00757" y="153865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39430" y="369249"/>
            <a:ext cx="675697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Схема архитектуры веб-приложения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644734" y="3313250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1900974" y="3313251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593" y="1365667"/>
            <a:ext cx="6235328" cy="465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950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00757" y="153865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39430" y="369249"/>
            <a:ext cx="483337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Технологии и библиотеки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644734" y="3313250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1900974" y="3313251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194" name="Picture 2" descr="https://miro.medium.com/max/2800/1*l4nfMFKxfT4yNTWUK2Vsd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8908" y="2007812"/>
            <a:ext cx="2682134" cy="172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s://wsofter.com/wp-content/uploads/2022/05/net_core_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887" y="4383899"/>
            <a:ext cx="1378224" cy="137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s://stickykart.com/wp-content/uploads/2020/11/redux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086" y="2055087"/>
            <a:ext cx="1497396" cy="1497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https://images.saymedia-content.com/.image/t_share/MTc0NDczMTM4OTg0NDYxOTU4/a-brief-introduction-to-c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039" y="4250421"/>
            <a:ext cx="1789675" cy="178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2" name="Picture 10" descr="https://camo.githubusercontent.com/1676659c07ae4e01eb6bedbcd22383751cf59747b61ea44d82658c9e4bf090f8/68747470733a2f2f6769746c61622e636f6d2f75706c6f6164732f2d2f73797374656d2f67726f75702f6176617461722f31303732303235332f747970657363726970742e706e6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867" y="2187371"/>
            <a:ext cx="1365113" cy="1365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4" name="Picture 12" descr="https://designlimbo.com/wp-content/uploads/2015/08/entity_imag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1482" y="4256774"/>
            <a:ext cx="1573733" cy="157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8" name="Picture 16" descr="http://pm1.narvii.com/8057/105bd02b10caccf9277fed5a88968c38e8213f83r1-2048-2048v2_uhq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570" y="1305471"/>
            <a:ext cx="2951303" cy="2951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653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06458" y="153863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539430" y="369249"/>
            <a:ext cx="1086226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Диаграмма вариантов использования</a:t>
            </a:r>
            <a:r>
              <a:rPr lang="en-US" sz="3400" b="1" dirty="0" smtClean="0">
                <a:latin typeface="+mj-lt"/>
                <a:cs typeface="Arial" panose="020B0604020202020204" pitchFamily="34" charset="0"/>
              </a:rPr>
              <a:t> </a:t>
            </a:r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для Администратора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550435" y="3313248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2008555" y="3313249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070" y="870438"/>
            <a:ext cx="5814757" cy="583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4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106458" y="153863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539430" y="369249"/>
            <a:ext cx="976581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Диаграмма вариантов использования</a:t>
            </a:r>
            <a:r>
              <a:rPr lang="en-US" sz="3400" b="1" dirty="0" smtClean="0">
                <a:latin typeface="+mj-lt"/>
                <a:cs typeface="Arial" panose="020B0604020202020204" pitchFamily="34" charset="0"/>
              </a:rPr>
              <a:t> </a:t>
            </a:r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для Букмекера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550435" y="3313248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2008555" y="3313249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5661" y="1198235"/>
            <a:ext cx="7451996" cy="520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1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1" name="Объект 10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918" y="1825625"/>
            <a:ext cx="5412663" cy="4866020"/>
          </a:xfr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6458" y="153863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76906" y="370032"/>
            <a:ext cx="1170384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Диаграмма вариантов использования</a:t>
            </a:r>
            <a:r>
              <a:rPr lang="en-US" sz="3400" b="1" dirty="0" smtClean="0">
                <a:latin typeface="+mj-lt"/>
                <a:cs typeface="Arial" panose="020B0604020202020204" pitchFamily="34" charset="0"/>
              </a:rPr>
              <a:t> </a:t>
            </a:r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для Гостя и Пользователя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550435" y="3313248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2008555" y="3313249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777" y="883294"/>
            <a:ext cx="6759846" cy="574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41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44938" y="395626"/>
            <a:ext cx="34887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BY" sz="4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6458" y="153863"/>
            <a:ext cx="11790485" cy="65502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39430" y="369249"/>
            <a:ext cx="578716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400" b="1" dirty="0" smtClean="0">
                <a:latin typeface="+mj-lt"/>
                <a:cs typeface="Arial" panose="020B0604020202020204" pitchFamily="34" charset="0"/>
              </a:rPr>
              <a:t>Логическая схема базы данных</a:t>
            </a:r>
            <a:endParaRPr lang="ru-BY" sz="3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9550435" y="3313248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13F02C5-D91C-41C8-A768-087FD6AD5394}"/>
              </a:ext>
            </a:extLst>
          </p:cNvPr>
          <p:cNvSpPr/>
          <p:nvPr/>
        </p:nvSpPr>
        <p:spPr>
          <a:xfrm rot="16200000">
            <a:off x="-2008555" y="3313249"/>
            <a:ext cx="4461521" cy="2314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720" y="1103512"/>
            <a:ext cx="9036560" cy="547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48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407</Words>
  <Application>Microsoft Office PowerPoint</Application>
  <PresentationFormat>Широкоэкранный</PresentationFormat>
  <Paragraphs>94</Paragraphs>
  <Slides>14</Slides>
  <Notes>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Lato</vt:lpstr>
      <vt:lpstr>Montserrat</vt:lpstr>
      <vt:lpstr>Times New Roman</vt:lpstr>
      <vt:lpstr>Тема Office</vt:lpstr>
      <vt:lpstr>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Goy Maxim</dc:creator>
  <cp:lastModifiedBy>Goy Maxim</cp:lastModifiedBy>
  <cp:revision>19</cp:revision>
  <dcterms:created xsi:type="dcterms:W3CDTF">2023-06-06T14:36:48Z</dcterms:created>
  <dcterms:modified xsi:type="dcterms:W3CDTF">2023-06-13T12:27:20Z</dcterms:modified>
</cp:coreProperties>
</file>

<file path=docProps/thumbnail.jpeg>
</file>